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5"/>
    <p:sldMasterId id="214748366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y="5143500" cx="9144000"/>
  <p:notesSz cx="6858000" cy="9144000"/>
  <p:embeddedFontLst>
    <p:embeddedFont>
      <p:font typeface="Tahoma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E2118D1-40E9-4525-851A-598E97F2B87C}">
  <a:tblStyle styleId="{6E2118D1-40E9-4525-851A-598E97F2B87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Tahoma-regular.fntdata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Tahoma-bold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1e6ecb218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f1e6ecb218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f1e6ecb218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f1e6ecc0b9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f1e6ecc0b9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151" name="Google Shape;151;gf1e6ecc0b9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f8f75be34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f8f75be34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fa0c95962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0" name="Google Shape;180;gfa0c95962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181" name="Google Shape;181;gfa0c95962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a0c95962b_0_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1" name="Google Shape;191;gfa0c95962b_0_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192" name="Google Shape;192;gfa0c95962b_0_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a0c95962b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" name="Google Shape;202;gfa0c95962b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203" name="Google Shape;203;gfa0c95962b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82f064637_0_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f82f064637_0_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214" name="Google Shape;214;gf82f064637_0_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82f06463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f82f06463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223" name="Google Shape;223;gf82f064637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82f064637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f82f064637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235" name="Google Shape;235;gf82f064637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82f064637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f82f064637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244" name="Google Shape;244;gf82f064637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f82f064637_0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f82f064637_0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255" name="Google Shape;255;gf82f064637_0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1e6ecb218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f1e6ecb218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f1e6ecb218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82f06463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f82f06463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f1e6ecc0b9_1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f1e6ecc0b9_1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gf1e6ecc0b9_1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1e6ecc0b9_2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f1e6ecc0b9_2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600">
                <a:solidFill>
                  <a:schemeClr val="dk1"/>
                </a:solidFill>
                <a:highlight>
                  <a:schemeClr val="lt1"/>
                </a:highlight>
              </a:rPr>
              <a:t>The linear transformation properties of the Gaussian Mixture Model (GMM) allow the modeling of primitives in different coordinate systems. 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600">
                <a:solidFill>
                  <a:schemeClr val="dk1"/>
                </a:solidFill>
                <a:highlight>
                  <a:schemeClr val="lt1"/>
                </a:highlight>
              </a:rPr>
              <a:t>By relating coordinate systems to the task context (e.g. objects or landmarks), a context-adaptive version of GMM-GMR, named Task-Parameterized GaussianMixtureModel (TP-GMM), is realized.</a:t>
            </a:r>
            <a:endParaRPr/>
          </a:p>
        </p:txBody>
      </p:sp>
      <p:sp>
        <p:nvSpPr>
          <p:cNvPr id="278" name="Google Shape;278;gf1e6ecc0b9_2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1e6ecc0b9_2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f1e6ecc0b9_2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f1e6ecc0b9_2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1d60cc0c5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gf1d60cc0c5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f1d60cc0c5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1e6ecb218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f1e6ecb218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f1e6ecb218_0_10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1e6ecb218_0_1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gf1e6ecb218_0_1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f1e6ecb218_0_1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f1e6ecc0b9_2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f1e6ecc0b9_2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gf1e6ecc0b9_2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1e6ecc0b9_1_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f1e6ecc0b9_1_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>
                <a:solidFill>
                  <a:schemeClr val="dk1"/>
                </a:solidFill>
              </a:rPr>
              <a:t>Then, Gaussian Mixture Regression (GMR) was used to retrieve a generalized version of the trajectories either in joint space (characterized by a set of postures changing through time) [3], or in task space (characterized by the 3D Cartesian position of the hand relative to the objects in the scene) [2]</a:t>
            </a:r>
            <a:endParaRPr/>
          </a:p>
        </p:txBody>
      </p:sp>
      <p:sp>
        <p:nvSpPr>
          <p:cNvPr id="108" name="Google Shape;108;gf1e6ecc0b9_1_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1e6ecc0b9_1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f1e6ecc0b9_1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f1e6ecc0b9_1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f1e6ecc0b9_2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gf1e6ecc0b9_2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f1e6ecc0b9_2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f1e6ecc0b9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f1e6ecc0b9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f1e6ecc0b9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9193e35ae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f9193e35ae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EM maximization initialized with K-means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unobserved variable is the gaussian that generated the observation.</a:t>
            </a:r>
            <a:endParaRPr/>
          </a:p>
        </p:txBody>
      </p:sp>
      <p:sp>
        <p:nvSpPr>
          <p:cNvPr id="143" name="Google Shape;143;gf9193e35ae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1802192" y="617247"/>
            <a:ext cx="7265400" cy="222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7200"/>
              <a:buFont typeface="Arial"/>
              <a:buNone/>
              <a:defRPr sz="7200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1802192" y="3203297"/>
            <a:ext cx="7067400" cy="10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l">
              <a:spcBef>
                <a:spcPts val="56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SzPts val="2400"/>
              <a:buNone/>
              <a:defRPr>
                <a:solidFill>
                  <a:srgbClr val="888888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1763106" y="205979"/>
            <a:ext cx="7106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body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v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763106" y="205979"/>
            <a:ext cx="7106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A6D6"/>
              </a:buClr>
              <a:buSzPts val="3600"/>
              <a:buFont typeface="Arial"/>
              <a:buNone/>
              <a:defRPr b="0" i="0" sz="3600" u="none" cap="none" strike="noStrik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763106" y="1200150"/>
            <a:ext cx="71064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00A6D6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00A6D6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TU_P5#white.eps" id="53" name="Google Shape;53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00264" y="4581184"/>
            <a:ext cx="1368883" cy="632424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/>
        </p:nvSpPr>
        <p:spPr>
          <a:xfrm>
            <a:off x="6651560" y="4815702"/>
            <a:ext cx="2316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sv" sz="1000" u="none" cap="none" strike="noStrike">
                <a:solidFill>
                  <a:srgbClr val="00A6D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000" u="none" cap="none" strike="noStrike">
              <a:solidFill>
                <a:srgbClr val="00A6D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3"/>
          <p:cNvSpPr/>
          <p:nvPr/>
        </p:nvSpPr>
        <p:spPr>
          <a:xfrm>
            <a:off x="0" y="0"/>
            <a:ext cx="1576500" cy="5148900"/>
          </a:xfrm>
          <a:prstGeom prst="rect">
            <a:avLst/>
          </a:prstGeom>
          <a:solidFill>
            <a:srgbClr val="00A6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chemeClr val="dk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U_P5#white.eps" id="56" name="Google Shape;5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0264" y="4389330"/>
            <a:ext cx="1368884" cy="8432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3"/>
    <p:sldLayoutId id="2147483660" r:id="rId4"/>
    <p:sldLayoutId id="2147483661" r:id="rId5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hyperlink" Target="http://drive.google.com/file/d/1j9lM_trWmubJrNp7MgFxwO4MDZIZVbdc/view" TargetMode="External"/><Relationship Id="rId5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6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8r5I5ToxBJppyXJzvjDFPLh4kL7TQnKT/view" TargetMode="External"/><Relationship Id="rId4" Type="http://schemas.openxmlformats.org/officeDocument/2006/relationships/image" Target="../media/image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Relationship Id="rId7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/>
        </p:nvSpPr>
        <p:spPr>
          <a:xfrm>
            <a:off x="1580490" y="1920087"/>
            <a:ext cx="7563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sv" sz="2800">
                <a:solidFill>
                  <a:schemeClr val="dk1"/>
                </a:solidFill>
              </a:rPr>
              <a:t>Imitation Learning for Skill Transfer in Human-Robot Teleoperation</a:t>
            </a:r>
            <a:endParaRPr/>
          </a:p>
        </p:txBody>
      </p:sp>
      <p:sp>
        <p:nvSpPr>
          <p:cNvPr id="70" name="Google Shape;70;p17"/>
          <p:cNvSpPr txBox="1"/>
          <p:nvPr/>
        </p:nvSpPr>
        <p:spPr>
          <a:xfrm>
            <a:off x="1722381" y="664921"/>
            <a:ext cx="7208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2800">
                <a:solidFill>
                  <a:schemeClr val="dk1"/>
                </a:solidFill>
              </a:rPr>
              <a:t>CS4320TU</a:t>
            </a:r>
            <a:r>
              <a:rPr b="1" i="0" lang="sv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b="1" lang="sv" sz="2800">
                <a:solidFill>
                  <a:schemeClr val="dk1"/>
                </a:solidFill>
              </a:rPr>
              <a:t>Applied AI Project</a:t>
            </a:r>
            <a:endParaRPr b="1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7"/>
          <p:cNvSpPr txBox="1"/>
          <p:nvPr/>
        </p:nvSpPr>
        <p:spPr>
          <a:xfrm>
            <a:off x="6845925" y="3231100"/>
            <a:ext cx="2244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sv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r>
              <a:rPr b="1" lang="sv" sz="1300">
                <a:solidFill>
                  <a:schemeClr val="dk1"/>
                </a:solidFill>
              </a:rPr>
              <a:t>Member:</a:t>
            </a:r>
            <a:r>
              <a:rPr b="1" i="0" lang="sv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Marco Schouten  </a:t>
            </a:r>
            <a:r>
              <a:rPr b="0" i="0" lang="sv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(5352908)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sv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Chenghao Xu      (5266068)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300">
                <a:solidFill>
                  <a:schemeClr val="dk1"/>
                </a:solidFill>
              </a:rPr>
              <a:t>Supervisor:</a:t>
            </a:r>
            <a:endParaRPr b="1"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R Venkatesha Prasad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Vineet Gokhale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>
                <a:solidFill>
                  <a:schemeClr val="dk1"/>
                </a:solidFill>
              </a:rPr>
              <a:t>Ashutosh Simha</a:t>
            </a:r>
            <a:endParaRPr b="0" i="0" sz="1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7"/>
          <p:cNvSpPr txBox="1"/>
          <p:nvPr/>
        </p:nvSpPr>
        <p:spPr>
          <a:xfrm>
            <a:off x="0" y="1559900"/>
            <a:ext cx="160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54" name="Google Shape;154;p26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GMM</a:t>
            </a:r>
            <a:endParaRPr/>
          </a:p>
        </p:txBody>
      </p:sp>
      <p:sp>
        <p:nvSpPr>
          <p:cNvPr id="155" name="Google Shape;155;p26"/>
          <p:cNvSpPr txBox="1"/>
          <p:nvPr>
            <p:ph idx="4294967295" type="body"/>
          </p:nvPr>
        </p:nvSpPr>
        <p:spPr>
          <a:xfrm>
            <a:off x="192555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697" y="482025"/>
            <a:ext cx="2265103" cy="21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1990800" y="1106300"/>
            <a:ext cx="39522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Training with Expectation </a:t>
            </a:r>
            <a:r>
              <a:rPr lang="sv" sz="2200"/>
              <a:t>Maximization</a:t>
            </a:r>
            <a:r>
              <a:rPr lang="sv" sz="2200"/>
              <a:t> algorithm</a:t>
            </a:r>
            <a:br>
              <a:rPr lang="sv" sz="2200"/>
            </a:b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tested on a 2D space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sv" sz="2200"/>
              <a:t>Gesture detection on Kinect</a:t>
            </a:r>
            <a:endParaRPr sz="2200"/>
          </a:p>
        </p:txBody>
      </p:sp>
      <p:pic>
        <p:nvPicPr>
          <p:cNvPr id="158" name="Google Shape;158;p26" title="20211001_113855_Trim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1249" y="2753075"/>
            <a:ext cx="2770000" cy="21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150" y="455825"/>
            <a:ext cx="3657600" cy="248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1150" y="636013"/>
            <a:ext cx="3519449" cy="2125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4425" y="2992929"/>
            <a:ext cx="3041041" cy="199817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7"/>
          <p:cNvSpPr txBox="1"/>
          <p:nvPr/>
        </p:nvSpPr>
        <p:spPr>
          <a:xfrm>
            <a:off x="7067675" y="28492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</a:t>
            </a:r>
            <a:endParaRPr/>
          </a:p>
        </p:txBody>
      </p:sp>
      <p:sp>
        <p:nvSpPr>
          <p:cNvPr id="167" name="Google Shape;167;p27"/>
          <p:cNvSpPr txBox="1"/>
          <p:nvPr/>
        </p:nvSpPr>
        <p:spPr>
          <a:xfrm>
            <a:off x="5310675" y="7422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</a:t>
            </a:r>
            <a:endParaRPr/>
          </a:p>
        </p:txBody>
      </p:sp>
      <p:sp>
        <p:nvSpPr>
          <p:cNvPr id="168" name="Google Shape;168;p27"/>
          <p:cNvSpPr txBox="1"/>
          <p:nvPr/>
        </p:nvSpPr>
        <p:spPr>
          <a:xfrm>
            <a:off x="5310675" y="11994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y</a:t>
            </a:r>
            <a:endParaRPr/>
          </a:p>
        </p:txBody>
      </p:sp>
      <p:sp>
        <p:nvSpPr>
          <p:cNvPr id="169" name="Google Shape;169;p27"/>
          <p:cNvSpPr txBox="1"/>
          <p:nvPr/>
        </p:nvSpPr>
        <p:spPr>
          <a:xfrm>
            <a:off x="5158275" y="1656675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v_x</a:t>
            </a:r>
            <a:endParaRPr/>
          </a:p>
        </p:txBody>
      </p:sp>
      <p:sp>
        <p:nvSpPr>
          <p:cNvPr id="170" name="Google Shape;170;p27"/>
          <p:cNvSpPr txBox="1"/>
          <p:nvPr/>
        </p:nvSpPr>
        <p:spPr>
          <a:xfrm>
            <a:off x="5158275" y="2190075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v_y</a:t>
            </a:r>
            <a:endParaRPr/>
          </a:p>
        </p:txBody>
      </p:sp>
      <p:sp>
        <p:nvSpPr>
          <p:cNvPr id="171" name="Google Shape;171;p27"/>
          <p:cNvSpPr txBox="1"/>
          <p:nvPr/>
        </p:nvSpPr>
        <p:spPr>
          <a:xfrm>
            <a:off x="3431450" y="4802500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</a:t>
            </a:r>
            <a:endParaRPr/>
          </a:p>
        </p:txBody>
      </p:sp>
      <p:sp>
        <p:nvSpPr>
          <p:cNvPr id="172" name="Google Shape;172;p27"/>
          <p:cNvSpPr txBox="1"/>
          <p:nvPr/>
        </p:nvSpPr>
        <p:spPr>
          <a:xfrm>
            <a:off x="1699150" y="3644975"/>
            <a:ext cx="58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y</a:t>
            </a:r>
            <a:endParaRPr/>
          </a:p>
        </p:txBody>
      </p:sp>
      <p:sp>
        <p:nvSpPr>
          <p:cNvPr id="173" name="Google Shape;173;p27"/>
          <p:cNvSpPr txBox="1"/>
          <p:nvPr/>
        </p:nvSpPr>
        <p:spPr>
          <a:xfrm>
            <a:off x="3521750" y="2571750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</a:t>
            </a:r>
            <a:endParaRPr/>
          </a:p>
        </p:txBody>
      </p:sp>
      <p:sp>
        <p:nvSpPr>
          <p:cNvPr id="174" name="Google Shape;174;p27"/>
          <p:cNvSpPr txBox="1"/>
          <p:nvPr/>
        </p:nvSpPr>
        <p:spPr>
          <a:xfrm>
            <a:off x="1585150" y="9708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</a:t>
            </a:r>
            <a:endParaRPr/>
          </a:p>
        </p:txBody>
      </p:sp>
      <p:sp>
        <p:nvSpPr>
          <p:cNvPr id="175" name="Google Shape;175;p27"/>
          <p:cNvSpPr txBox="1"/>
          <p:nvPr/>
        </p:nvSpPr>
        <p:spPr>
          <a:xfrm>
            <a:off x="1585150" y="1809075"/>
            <a:ext cx="26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y</a:t>
            </a:r>
            <a:endParaRPr/>
          </a:p>
        </p:txBody>
      </p:sp>
      <p:sp>
        <p:nvSpPr>
          <p:cNvPr id="176" name="Google Shape;176;p27"/>
          <p:cNvSpPr txBox="1"/>
          <p:nvPr>
            <p:ph idx="4294967295" type="title"/>
          </p:nvPr>
        </p:nvSpPr>
        <p:spPr>
          <a:xfrm>
            <a:off x="1851553" y="-2427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GMR</a:t>
            </a:r>
            <a:endParaRPr/>
          </a:p>
        </p:txBody>
      </p:sp>
      <p:sp>
        <p:nvSpPr>
          <p:cNvPr id="177" name="Google Shape;177;p27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84" name="Google Shape;184;p28"/>
          <p:cNvSpPr txBox="1"/>
          <p:nvPr>
            <p:ph idx="4294967295" type="body"/>
          </p:nvPr>
        </p:nvSpPr>
        <p:spPr>
          <a:xfrm>
            <a:off x="197610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185" name="Google Shape;185;p28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Compression (encoder)</a:t>
            </a: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1820350" y="1017725"/>
            <a:ext cx="33015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core idea</a:t>
            </a:r>
            <a:r>
              <a:rPr lang="sv"/>
              <a:t>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checks gradients between consecutive points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safety: do not skip more than x% of the points (prevents too long straight lines)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hyper-parameters: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threshold (for gradient check)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skip percentage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extensions: probabilistic approach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sv"/>
              <a:t>determine a function that returns the probability of skipping according to the gradients, and skip percentage threshold</a:t>
            </a:r>
            <a:br>
              <a:rPr lang="sv"/>
            </a:b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998" y="1190673"/>
            <a:ext cx="3811009" cy="340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8"/>
          <p:cNvSpPr txBox="1"/>
          <p:nvPr/>
        </p:nvSpPr>
        <p:spPr>
          <a:xfrm>
            <a:off x="6255625" y="4598075"/>
            <a:ext cx="25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x1: x,      x2: y,     time: z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95" name="Google Shape;195;p29"/>
          <p:cNvSpPr txBox="1"/>
          <p:nvPr>
            <p:ph idx="4294967295" type="body"/>
          </p:nvPr>
        </p:nvSpPr>
        <p:spPr>
          <a:xfrm>
            <a:off x="197610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196" name="Google Shape;196;p29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Compression (decoder)</a:t>
            </a:r>
            <a:endParaRPr/>
          </a:p>
        </p:txBody>
      </p:sp>
      <p:sp>
        <p:nvSpPr>
          <p:cNvPr id="197" name="Google Shape;197;p29"/>
          <p:cNvSpPr txBox="1"/>
          <p:nvPr/>
        </p:nvSpPr>
        <p:spPr>
          <a:xfrm>
            <a:off x="1855100" y="1297325"/>
            <a:ext cx="330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core idea: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sv"/>
            </a:br>
            <a:r>
              <a:rPr lang="sv"/>
              <a:t>B-spline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Cubic-spline algorithm</a:t>
            </a:r>
            <a:endParaRPr/>
          </a:p>
        </p:txBody>
      </p:sp>
      <p:sp>
        <p:nvSpPr>
          <p:cNvPr id="198" name="Google Shape;198;p29"/>
          <p:cNvSpPr txBox="1"/>
          <p:nvPr/>
        </p:nvSpPr>
        <p:spPr>
          <a:xfrm>
            <a:off x="5950825" y="4293275"/>
            <a:ext cx="25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x1: x,      x2: y</a:t>
            </a:r>
            <a:endParaRPr/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65600"/>
            <a:ext cx="3821775" cy="3045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/>
          <p:nvPr>
            <p:ph idx="4294967295" type="body"/>
          </p:nvPr>
        </p:nvSpPr>
        <p:spPr>
          <a:xfrm>
            <a:off x="197610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07" name="Google Shape;207;p30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Compression (decoder)</a:t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2083700" y="1297325"/>
            <a:ext cx="2211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/>
              <a:t>core idea: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sv"/>
            </a:br>
            <a:r>
              <a:rPr lang="sv"/>
              <a:t>B-spline algorithm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Cubic-spline algorithm</a:t>
            </a:r>
            <a:endParaRPr/>
          </a:p>
        </p:txBody>
      </p:sp>
      <p:sp>
        <p:nvSpPr>
          <p:cNvPr id="209" name="Google Shape;209;p30"/>
          <p:cNvSpPr txBox="1"/>
          <p:nvPr/>
        </p:nvSpPr>
        <p:spPr>
          <a:xfrm>
            <a:off x="5506800" y="4293250"/>
            <a:ext cx="25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x1: time,      x2: velocity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3200" y="1069779"/>
            <a:ext cx="4000800" cy="317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17" name="Google Shape;217;p31"/>
          <p:cNvSpPr txBox="1"/>
          <p:nvPr>
            <p:ph idx="4294967295" type="body"/>
          </p:nvPr>
        </p:nvSpPr>
        <p:spPr>
          <a:xfrm>
            <a:off x="2224500" y="114637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</p:txBody>
      </p:sp>
      <p:sp>
        <p:nvSpPr>
          <p:cNvPr id="218" name="Google Shape;218;p31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Machine Learning Black Box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1973800" y="1437600"/>
            <a:ext cx="70941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/>
              <a:t>dictionary of 2 task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/>
              <a:t>learn each task with 10 demonstrations.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/>
              <a:t>1) spatial alignment (if demostration have different number of points)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/>
              <a:t>2) initialzie GMM model with ScikitLearn Baesian Miexture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/>
              <a:t>3) fit using Expectation Maximization (HYPERPARAMETRS)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/>
              <a:t>4) execute </a:t>
            </a:r>
            <a:r>
              <a:rPr b="1" lang="sv"/>
              <a:t>conditioning operation</a:t>
            </a:r>
            <a:r>
              <a:rPr lang="sv"/>
              <a:t> to retrieve the trajectory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26" name="Google Shape;226;p32"/>
          <p:cNvSpPr txBox="1"/>
          <p:nvPr>
            <p:ph idx="4294967295" type="body"/>
          </p:nvPr>
        </p:nvSpPr>
        <p:spPr>
          <a:xfrm>
            <a:off x="197610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27" name="Google Shape;227;p32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GridSearch For hyper param tuning</a:t>
            </a:r>
            <a:endParaRPr/>
          </a:p>
        </p:txBody>
      </p:sp>
      <p:sp>
        <p:nvSpPr>
          <p:cNvPr id="228" name="Google Shape;228;p32"/>
          <p:cNvSpPr txBox="1"/>
          <p:nvPr/>
        </p:nvSpPr>
        <p:spPr>
          <a:xfrm>
            <a:off x="5506800" y="4293250"/>
            <a:ext cx="25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x1: time,      x2: velocity</a:t>
            </a:r>
            <a:endParaRPr/>
          </a:p>
        </p:txBody>
      </p:sp>
      <p:pic>
        <p:nvPicPr>
          <p:cNvPr id="229" name="Google Shape;22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150" y="1297325"/>
            <a:ext cx="7033450" cy="351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/>
          <p:nvPr/>
        </p:nvSpPr>
        <p:spPr>
          <a:xfrm>
            <a:off x="3529625" y="4725525"/>
            <a:ext cx="45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5</a:t>
            </a:r>
            <a:r>
              <a:rPr lang="sv"/>
              <a:t> COMPONENTS, </a:t>
            </a:r>
            <a:endParaRPr/>
          </a:p>
        </p:txBody>
      </p:sp>
      <p:sp>
        <p:nvSpPr>
          <p:cNvPr id="231" name="Google Shape;231;p32"/>
          <p:cNvSpPr txBox="1"/>
          <p:nvPr/>
        </p:nvSpPr>
        <p:spPr>
          <a:xfrm>
            <a:off x="2159550" y="4617825"/>
            <a:ext cx="106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TOO MANY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38" name="Google Shape;238;p33"/>
          <p:cNvSpPr txBox="1"/>
          <p:nvPr>
            <p:ph idx="4294967295" type="body"/>
          </p:nvPr>
        </p:nvSpPr>
        <p:spPr>
          <a:xfrm>
            <a:off x="2224500" y="114637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lt1"/>
              </a:highlight>
            </a:endParaRPr>
          </a:p>
        </p:txBody>
      </p:sp>
      <p:sp>
        <p:nvSpPr>
          <p:cNvPr id="239" name="Google Shape;239;p33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Dictionary</a:t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2879425" y="1925250"/>
            <a:ext cx="4470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sv" sz="2400"/>
              <a:t>task 1: lift up arm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sv" sz="2400"/>
              <a:t>task 2: extend arm</a:t>
            </a:r>
            <a:endParaRPr sz="240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4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47" name="Google Shape;247;p34"/>
          <p:cNvSpPr txBox="1"/>
          <p:nvPr>
            <p:ph idx="4294967295" type="body"/>
          </p:nvPr>
        </p:nvSpPr>
        <p:spPr>
          <a:xfrm>
            <a:off x="197610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48" name="Google Shape;248;p34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task 1, lifting up object</a:t>
            </a:r>
            <a:endParaRPr/>
          </a:p>
        </p:txBody>
      </p:sp>
      <p:sp>
        <p:nvSpPr>
          <p:cNvPr id="249" name="Google Shape;249;p34"/>
          <p:cNvSpPr txBox="1"/>
          <p:nvPr/>
        </p:nvSpPr>
        <p:spPr>
          <a:xfrm>
            <a:off x="5506800" y="4293250"/>
            <a:ext cx="25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x1: time,      x2: velocity</a:t>
            </a:r>
            <a:endParaRPr/>
          </a:p>
        </p:txBody>
      </p:sp>
      <p:pic>
        <p:nvPicPr>
          <p:cNvPr id="250" name="Google Shape;25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00" y="151250"/>
            <a:ext cx="9144000" cy="4571988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4"/>
          <p:cNvSpPr txBox="1"/>
          <p:nvPr/>
        </p:nvSpPr>
        <p:spPr>
          <a:xfrm>
            <a:off x="3529625" y="4725525"/>
            <a:ext cx="45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3 COMPONENTS, 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5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58" name="Google Shape;258;p35"/>
          <p:cNvSpPr txBox="1"/>
          <p:nvPr>
            <p:ph idx="4294967295" type="body"/>
          </p:nvPr>
        </p:nvSpPr>
        <p:spPr>
          <a:xfrm>
            <a:off x="197610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sp>
        <p:nvSpPr>
          <p:cNvPr id="259" name="Google Shape;259;p35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task 2 arm extension</a:t>
            </a:r>
            <a:endParaRPr/>
          </a:p>
        </p:txBody>
      </p:sp>
      <p:sp>
        <p:nvSpPr>
          <p:cNvPr id="260" name="Google Shape;260;p35"/>
          <p:cNvSpPr txBox="1"/>
          <p:nvPr/>
        </p:nvSpPr>
        <p:spPr>
          <a:xfrm>
            <a:off x="5506800" y="4293250"/>
            <a:ext cx="250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x1: time,      x2: velocity</a:t>
            </a:r>
            <a:endParaRPr/>
          </a:p>
        </p:txBody>
      </p:sp>
      <p:pic>
        <p:nvPicPr>
          <p:cNvPr id="261" name="Google Shape;2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550" y="1161075"/>
            <a:ext cx="7394350" cy="369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Project Background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</a:t>
            </a:r>
            <a:r>
              <a:rPr lang="sv" sz="900">
                <a:solidFill>
                  <a:schemeClr val="lt1"/>
                </a:solidFill>
              </a:rPr>
              <a:t>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5800" y="301225"/>
            <a:ext cx="2492401" cy="20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8"/>
          <p:cNvSpPr txBox="1"/>
          <p:nvPr/>
        </p:nvSpPr>
        <p:spPr>
          <a:xfrm>
            <a:off x="1761575" y="385050"/>
            <a:ext cx="3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2000">
                <a:solidFill>
                  <a:schemeClr val="dk1"/>
                </a:solidFill>
              </a:rPr>
              <a:t>Project Background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8"/>
          <p:cNvSpPr txBox="1"/>
          <p:nvPr/>
        </p:nvSpPr>
        <p:spPr>
          <a:xfrm>
            <a:off x="5831775" y="2341100"/>
            <a:ext cx="27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800"/>
              <a:t>Fig 1.  the Surgery Performed by Da Vinci Robot</a:t>
            </a:r>
            <a:endParaRPr b="1" sz="800"/>
          </a:p>
        </p:txBody>
      </p:sp>
      <p:sp>
        <p:nvSpPr>
          <p:cNvPr id="82" name="Google Shape;82;p18"/>
          <p:cNvSpPr txBox="1"/>
          <p:nvPr/>
        </p:nvSpPr>
        <p:spPr>
          <a:xfrm>
            <a:off x="1729575" y="1311300"/>
            <a:ext cx="41985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With the rapid development of 5G technology，teleoperation could perform remote control to operate the robot at a remote distance. Meanwhile, Users expect that the robot can perform similar actions as </a:t>
            </a:r>
            <a:r>
              <a:rPr lang="sv" sz="1300"/>
              <a:t>precisely</a:t>
            </a:r>
            <a:r>
              <a:rPr lang="sv" sz="1300"/>
              <a:t> as human.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300"/>
              <a:t>Applications:</a:t>
            </a:r>
            <a:endParaRPr b="1"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Service Robot; Biped Robot; Surgery Robot;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300"/>
              <a:t>Main Problem:</a:t>
            </a:r>
            <a:endParaRPr b="1" sz="13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SzPts val="800"/>
              <a:buChar char="●"/>
            </a:pPr>
            <a:r>
              <a:rPr lang="sv" sz="1300"/>
              <a:t>Transmission time delay</a:t>
            </a:r>
            <a:endParaRPr sz="1300"/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Transmission data size</a:t>
            </a:r>
            <a:endParaRPr sz="1300"/>
          </a:p>
        </p:txBody>
      </p:sp>
      <p:pic>
        <p:nvPicPr>
          <p:cNvPr id="83" name="Google Shape;8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58025" y="2686500"/>
            <a:ext cx="2691703" cy="19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/>
        </p:nvSpPr>
        <p:spPr>
          <a:xfrm>
            <a:off x="5831775" y="4627100"/>
            <a:ext cx="27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800"/>
              <a:t>Fig 2.  Imitation Learning for Human-robot Interaction</a:t>
            </a:r>
            <a:endParaRPr b="1" sz="80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 title="5c57d8a78dcf6022547a25de4ea65b79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3325" y="5550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</a:t>
            </a:r>
            <a:r>
              <a:rPr lang="sv" sz="900">
                <a:solidFill>
                  <a:schemeClr val="lt1"/>
                </a:solidFill>
              </a:rPr>
              <a:t>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Future Plan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73" name="Google Shape;273;p37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What we accomplished this week</a:t>
            </a:r>
            <a:endParaRPr/>
          </a:p>
        </p:txBody>
      </p:sp>
      <p:sp>
        <p:nvSpPr>
          <p:cNvPr id="274" name="Google Shape;274;p37"/>
          <p:cNvSpPr txBox="1"/>
          <p:nvPr/>
        </p:nvSpPr>
        <p:spPr>
          <a:xfrm>
            <a:off x="2063250" y="1094350"/>
            <a:ext cx="6745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(A</a:t>
            </a:r>
            <a:r>
              <a:rPr lang="sv" sz="1700">
                <a:solidFill>
                  <a:schemeClr val="dk1"/>
                </a:solidFill>
                <a:highlight>
                  <a:srgbClr val="FFFF00"/>
                </a:highlight>
              </a:rPr>
              <a:t>) Use Linux to implement Kinect </a:t>
            </a: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Sensor</a:t>
            </a:r>
            <a:b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sv" sz="1700">
                <a:solidFill>
                  <a:schemeClr val="dk1"/>
                </a:solidFill>
                <a:highlight>
                  <a:srgbClr val="FFFF00"/>
                </a:highlight>
              </a:rPr>
              <a:t>(B) Generate the performance from trajectories</a:t>
            </a:r>
            <a:br>
              <a:rPr lang="sv" sz="1700">
                <a:solidFill>
                  <a:schemeClr val="dk1"/>
                </a:solidFill>
                <a:highlight>
                  <a:srgbClr val="FFFF00"/>
                </a:highlight>
              </a:rPr>
            </a:br>
            <a:r>
              <a:rPr lang="sv" sz="1700">
                <a:solidFill>
                  <a:schemeClr val="dk1"/>
                </a:solidFill>
                <a:highlight>
                  <a:srgbClr val="FFFF00"/>
                </a:highlight>
              </a:rPr>
              <a:t>and use Grid-Search for hyperparameter tuning</a:t>
            </a:r>
            <a:br>
              <a:rPr lang="sv" sz="1700">
                <a:solidFill>
                  <a:schemeClr val="dk1"/>
                </a:solidFill>
                <a:highlight>
                  <a:srgbClr val="FFFF00"/>
                </a:highlight>
              </a:rPr>
            </a:br>
            <a:endParaRPr sz="17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sv" sz="1700">
                <a:solidFill>
                  <a:schemeClr val="dk1"/>
                </a:solidFill>
                <a:highlight>
                  <a:srgbClr val="FFFF00"/>
                </a:highlight>
              </a:rPr>
              <a:t>(C) add action (task) library</a:t>
            </a:r>
            <a:endParaRPr sz="1700">
              <a:solidFill>
                <a:schemeClr val="dk1"/>
              </a:solidFill>
              <a:highlight>
                <a:srgbClr val="FFFF00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If time permits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(D) </a:t>
            </a:r>
            <a:r>
              <a:rPr i="1" lang="sv" sz="1700">
                <a:solidFill>
                  <a:schemeClr val="dk1"/>
                </a:solidFill>
                <a:highlight>
                  <a:schemeClr val="lt1"/>
                </a:highlight>
              </a:rPr>
              <a:t>sma</a:t>
            </a: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ti</a:t>
            </a:r>
            <a:r>
              <a:rPr i="1" lang="sv" sz="1700">
                <a:solidFill>
                  <a:schemeClr val="dk1"/>
                </a:solidFill>
                <a:highlight>
                  <a:schemeClr val="lt1"/>
                </a:highlight>
              </a:rPr>
              <a:t>rt </a:t>
            </a: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encoding of trajectories </a:t>
            </a:r>
            <a:br>
              <a:rPr b="1" lang="sv" sz="1700" u="sng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combine acceleration and angles info with Dim-reducon</a:t>
            </a:r>
            <a:br>
              <a:rPr b="1" lang="sv" sz="1700" u="sng">
                <a:solidFill>
                  <a:schemeClr val="dk1"/>
                </a:solidFill>
                <a:highlight>
                  <a:schemeClr val="lt1"/>
                </a:highlight>
              </a:rPr>
            </a:br>
            <a:endParaRPr b="1" sz="1700" u="sng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•"/>
            </a:pP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(E) investigating different initialization approaches</a:t>
            </a:r>
            <a:b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-</a:t>
            </a:r>
            <a:r>
              <a:rPr lang="sv" sz="1700">
                <a:solidFill>
                  <a:schemeClr val="dk1"/>
                </a:solidFill>
                <a:highlight>
                  <a:srgbClr val="FFFF00"/>
                </a:highlight>
              </a:rPr>
              <a:t> Bayesian</a:t>
            </a: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 model that incorporate priors</a:t>
            </a:r>
            <a:b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</a:br>
            <a:r>
              <a:rPr lang="sv" sz="1700">
                <a:solidFill>
                  <a:schemeClr val="dk1"/>
                </a:solidFill>
                <a:highlight>
                  <a:schemeClr val="lt1"/>
                </a:highlight>
              </a:rPr>
              <a:t>- k-means)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8"/>
          <p:cNvSpPr txBox="1"/>
          <p:nvPr/>
        </p:nvSpPr>
        <p:spPr>
          <a:xfrm>
            <a:off x="0" y="1597075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81" name="Google Shape;281;p38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Task Parametrization</a:t>
            </a:r>
            <a:endParaRPr/>
          </a:p>
        </p:txBody>
      </p:sp>
      <p:sp>
        <p:nvSpPr>
          <p:cNvPr id="282" name="Google Shape;282;p38"/>
          <p:cNvSpPr txBox="1"/>
          <p:nvPr>
            <p:ph idx="4294967295" type="body"/>
          </p:nvPr>
        </p:nvSpPr>
        <p:spPr>
          <a:xfrm>
            <a:off x="1976000" y="1222950"/>
            <a:ext cx="6919500" cy="319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600">
                <a:highlight>
                  <a:schemeClr val="lt1"/>
                </a:highlight>
              </a:rPr>
              <a:t>achieves strong context adaptation by representing task motion in local coordinate systems. It observes demonstrations from </a:t>
            </a:r>
            <a:r>
              <a:rPr b="1" lang="sv" sz="1600">
                <a:highlight>
                  <a:schemeClr val="lt1"/>
                </a:highlight>
              </a:rPr>
              <a:t>different perspectives.</a:t>
            </a:r>
            <a:endParaRPr b="1"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600">
                <a:highlight>
                  <a:schemeClr val="lt1"/>
                </a:highlight>
              </a:rPr>
              <a:t>Requires three elements: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AutoNum type="arabicParenR"/>
            </a:pPr>
            <a:r>
              <a:rPr lang="sv" sz="1600">
                <a:highlight>
                  <a:schemeClr val="lt1"/>
                </a:highlight>
              </a:rPr>
              <a:t>a context parameterization which defines the relation between local (context-independent) coordinate systems, and a global coordinate system;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sv" sz="1600">
                <a:highlight>
                  <a:schemeClr val="lt1"/>
                </a:highlight>
              </a:rPr>
              <a:t>a model parameterization to compactly represent the local movement representations;</a:t>
            </a:r>
            <a:endParaRPr sz="16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arenR"/>
            </a:pPr>
            <a:r>
              <a:rPr lang="sv" sz="1600">
                <a:highlight>
                  <a:schemeClr val="lt1"/>
                </a:highlight>
              </a:rPr>
              <a:t>merging method that allows to fuse the contextualized movement representation </a:t>
            </a:r>
            <a:r>
              <a:rPr i="1" lang="sv" sz="1600">
                <a:highlight>
                  <a:schemeClr val="lt1"/>
                </a:highlight>
              </a:rPr>
              <a:t>(product of gaussians must be defined)</a:t>
            </a:r>
            <a:endParaRPr i="1"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9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89" name="Google Shape;289;p39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TP</a:t>
            </a:r>
            <a:endParaRPr/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025" y="1510087"/>
            <a:ext cx="2722875" cy="2762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9"/>
          <p:cNvSpPr txBox="1"/>
          <p:nvPr/>
        </p:nvSpPr>
        <p:spPr>
          <a:xfrm>
            <a:off x="2179275" y="1621550"/>
            <a:ext cx="31749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700"/>
              <a:t>Add conditioning</a:t>
            </a:r>
            <a:br>
              <a:rPr b="1" lang="sv" sz="1700"/>
            </a:br>
            <a:br>
              <a:rPr b="1" lang="sv" sz="1700"/>
            </a:br>
            <a:r>
              <a:rPr lang="sv" sz="1700"/>
              <a:t>→ one model can retrieve several tasks.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700"/>
              <a:t>how?</a:t>
            </a:r>
            <a:br>
              <a:rPr lang="sv" sz="1700"/>
            </a:br>
            <a:r>
              <a:rPr lang="sv" sz="1700"/>
              <a:t>first by projecting the reference frames to the global frame, than computing the product of Gaussians to retrieve the </a:t>
            </a:r>
            <a:r>
              <a:rPr i="1" lang="sv" sz="1700"/>
              <a:t>gold</a:t>
            </a:r>
            <a:r>
              <a:rPr lang="sv" sz="1700"/>
              <a:t> trajectory</a:t>
            </a:r>
            <a:endParaRPr sz="170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0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98" name="Google Shape;298;p40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Task Parametrization GMM</a:t>
            </a:r>
            <a:endParaRPr/>
          </a:p>
        </p:txBody>
      </p:sp>
      <p:pic>
        <p:nvPicPr>
          <p:cNvPr id="299" name="Google Shape;29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5055" y="1150750"/>
            <a:ext cx="4602910" cy="885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0"/>
          <p:cNvSpPr txBox="1"/>
          <p:nvPr/>
        </p:nvSpPr>
        <p:spPr>
          <a:xfrm>
            <a:off x="2813425" y="2273825"/>
            <a:ext cx="713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sum of K distribution with weights s.t. </a:t>
            </a:r>
            <a:endParaRPr/>
          </a:p>
        </p:txBody>
      </p:sp>
      <p:pic>
        <p:nvPicPr>
          <p:cNvPr id="301" name="Google Shape;30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0863" y="2277613"/>
            <a:ext cx="92392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0"/>
          <p:cNvSpPr txBox="1"/>
          <p:nvPr/>
        </p:nvSpPr>
        <p:spPr>
          <a:xfrm>
            <a:off x="2206125" y="3024125"/>
            <a:ext cx="7138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Each distribution is a product of P Gaussians,                       </a:t>
            </a:r>
            <a:br>
              <a:rPr lang="sv"/>
            </a:br>
            <a:r>
              <a:rPr lang="sv"/>
              <a:t>each representing the task in a local </a:t>
            </a:r>
            <a:r>
              <a:rPr lang="sv"/>
              <a:t>coordinate</a:t>
            </a:r>
            <a:r>
              <a:rPr lang="sv"/>
              <a:t> systems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defined by: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/>
              <a:t>context parameters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v">
                <a:solidFill>
                  <a:schemeClr val="dk1"/>
                </a:solidFill>
              </a:rPr>
              <a:t>model parameters </a:t>
            </a:r>
            <a:endParaRPr/>
          </a:p>
        </p:txBody>
      </p:sp>
      <p:pic>
        <p:nvPicPr>
          <p:cNvPr id="303" name="Google Shape;30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8000" y="3024125"/>
            <a:ext cx="1046707" cy="33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41575" y="4225400"/>
            <a:ext cx="13620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3525" y="3930125"/>
            <a:ext cx="96202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1" name="Google Shape;311;p41"/>
          <p:cNvGraphicFramePr/>
          <p:nvPr/>
        </p:nvGraphicFramePr>
        <p:xfrm>
          <a:off x="2543900" y="2277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{6E2118D1-40E9-4525-851A-598E97F2B87C}</a:tableStyleId>
              </a:tblPr>
              <a:tblGrid>
                <a:gridCol w="1173450"/>
                <a:gridCol w="4580450"/>
              </a:tblGrid>
              <a:tr h="634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500"/>
                        <a:t>Week 3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Install the coppeliaSim platform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Search for relevant literature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Write down the goal of the project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71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4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Complete searching for literature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AI concept design for the project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Pick up Kinect, learn how Kinect works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648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5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Initiate decision for AI model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Start learning how to collect data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Pick up the initial kinematic data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849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6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Accomplish</a:t>
                      </a:r>
                      <a:r>
                        <a:rPr lang="sv" sz="1100">
                          <a:solidFill>
                            <a:schemeClr val="dk1"/>
                          </a:solidFill>
                        </a:rPr>
                        <a:t> dimension reduction and Gaussian model, and plot the data in the feature space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Prepare for the mid-term presentation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Generate fake data of human arm action √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7</a:t>
                      </a:r>
                      <a:endParaRPr b="1" sz="15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Learn GMR for the reproduction and segmentation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Accomplish the GMR coding part to regenerate trajectory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Realize the Kinect human action record and angle reflection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8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Improve the model design and tune hyperparameters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Work on performance evaluation and establish of action library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  <a:tr h="42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sv" sz="1500">
                          <a:solidFill>
                            <a:schemeClr val="dk1"/>
                          </a:solidFill>
                        </a:rPr>
                        <a:t>Week 9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rgbClr val="6D9EEB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Summary and evaluate the result 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-2984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AutoNum type="arabicPeriod"/>
                      </a:pPr>
                      <a:r>
                        <a:rPr lang="sv" sz="1100">
                          <a:solidFill>
                            <a:schemeClr val="dk1"/>
                          </a:solidFill>
                        </a:rPr>
                        <a:t>Finish</a:t>
                      </a:r>
                      <a:r>
                        <a:rPr lang="sv" sz="1100">
                          <a:solidFill>
                            <a:schemeClr val="dk1"/>
                          </a:solidFill>
                        </a:rPr>
                        <a:t> the project report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FE2F3"/>
                    </a:solidFill>
                  </a:tcPr>
                </a:tc>
              </a:tr>
            </a:tbl>
          </a:graphicData>
        </a:graphic>
      </p:graphicFrame>
      <p:sp>
        <p:nvSpPr>
          <p:cNvPr id="312" name="Google Shape;312;p41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</a:t>
            </a:r>
            <a:r>
              <a:rPr lang="sv" sz="900">
                <a:solidFill>
                  <a:schemeClr val="lt1"/>
                </a:solidFill>
              </a:rPr>
              <a:t>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Future Plan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Project Goal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</a:t>
            </a:r>
            <a:r>
              <a:rPr lang="sv" sz="900">
                <a:solidFill>
                  <a:schemeClr val="lt1"/>
                </a:solidFill>
              </a:rPr>
              <a:t>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5974575" y="2839150"/>
            <a:ext cx="2772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800"/>
              <a:t>Fig 3.  example for 6-</a:t>
            </a:r>
            <a:r>
              <a:rPr b="1" lang="sv" sz="800"/>
              <a:t>axis</a:t>
            </a:r>
            <a:r>
              <a:rPr b="1" lang="sv" sz="800"/>
              <a:t> </a:t>
            </a:r>
            <a:r>
              <a:rPr b="1" lang="sv" sz="800"/>
              <a:t>Industrial Robot</a:t>
            </a:r>
            <a:endParaRPr b="1" sz="800"/>
          </a:p>
        </p:txBody>
      </p:sp>
      <p:sp>
        <p:nvSpPr>
          <p:cNvPr id="92" name="Google Shape;92;p19"/>
          <p:cNvSpPr txBox="1"/>
          <p:nvPr/>
        </p:nvSpPr>
        <p:spPr>
          <a:xfrm>
            <a:off x="1958175" y="1158900"/>
            <a:ext cx="34473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As for the various human action, develop an AI model to learn the specific trajectories of human arm, then regenerate the similar trajectories by robot using minimal representation inputs.</a:t>
            </a:r>
            <a:endParaRPr sz="1300"/>
          </a:p>
        </p:txBody>
      </p:sp>
      <p:sp>
        <p:nvSpPr>
          <p:cNvPr id="93" name="Google Shape;93;p19"/>
          <p:cNvSpPr txBox="1"/>
          <p:nvPr/>
        </p:nvSpPr>
        <p:spPr>
          <a:xfrm>
            <a:off x="1761575" y="385050"/>
            <a:ext cx="337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2000">
                <a:solidFill>
                  <a:schemeClr val="dk1"/>
                </a:solidFill>
              </a:rPr>
              <a:t>Project Goal</a:t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0850" y="461550"/>
            <a:ext cx="2534201" cy="24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9"/>
          <p:cNvSpPr txBox="1"/>
          <p:nvPr/>
        </p:nvSpPr>
        <p:spPr>
          <a:xfrm>
            <a:off x="6024175" y="3282900"/>
            <a:ext cx="312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Control interval: 1 ms = 0.001 s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Number of control input: 6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Reproduce the trajectory in the past 1 s: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300"/>
              <a:t>          6000 float number data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sv" sz="1300"/>
              <a:t>force data &amp; torque data </a:t>
            </a:r>
            <a:endParaRPr sz="1300"/>
          </a:p>
        </p:txBody>
      </p:sp>
      <p:sp>
        <p:nvSpPr>
          <p:cNvPr id="96" name="Google Shape;96;p19"/>
          <p:cNvSpPr txBox="1"/>
          <p:nvPr/>
        </p:nvSpPr>
        <p:spPr>
          <a:xfrm>
            <a:off x="1532975" y="2731175"/>
            <a:ext cx="4567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Kinect Camera records human actions</a:t>
            </a:r>
            <a:endParaRPr sz="13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Model the input angle data encoder in joint space</a:t>
            </a:r>
            <a:endParaRPr sz="13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Model the robot trajectory decoder in cartesian space</a:t>
            </a:r>
            <a:endParaRPr sz="1300">
              <a:solidFill>
                <a:schemeClr val="dk1"/>
              </a:solidFill>
            </a:endParaRPr>
          </a:p>
          <a:p>
            <a:pPr indent="-279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</a:pPr>
            <a:r>
              <a:rPr lang="sv" sz="1300">
                <a:solidFill>
                  <a:schemeClr val="dk1"/>
                </a:solidFill>
              </a:rPr>
              <a:t>Develop the trajectory comparison metric 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/>
        </p:nvSpPr>
        <p:spPr>
          <a:xfrm>
            <a:off x="0" y="1559900"/>
            <a:ext cx="16092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03" name="Google Shape;103;p20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Approach Design</a:t>
            </a:r>
            <a:endParaRPr/>
          </a:p>
        </p:txBody>
      </p:sp>
      <p:sp>
        <p:nvSpPr>
          <p:cNvPr id="104" name="Google Shape;104;p20"/>
          <p:cNvSpPr txBox="1"/>
          <p:nvPr>
            <p:ph idx="4294967295" type="body"/>
          </p:nvPr>
        </p:nvSpPr>
        <p:spPr>
          <a:xfrm>
            <a:off x="2174300" y="1309725"/>
            <a:ext cx="6919500" cy="319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1800">
                <a:highlight>
                  <a:schemeClr val="lt1"/>
                </a:highlight>
              </a:rPr>
              <a:t>Solution is a two-fold</a:t>
            </a:r>
            <a:endParaRPr sz="18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560"/>
              </a:spcBef>
              <a:spcAft>
                <a:spcPts val="0"/>
              </a:spcAft>
              <a:buSzPts val="1800"/>
              <a:buChar char="•"/>
            </a:pPr>
            <a:r>
              <a:rPr lang="sv" sz="1800">
                <a:highlight>
                  <a:schemeClr val="lt1"/>
                </a:highlight>
              </a:rPr>
              <a:t>(A) </a:t>
            </a:r>
            <a:r>
              <a:rPr i="1" lang="sv" sz="1800">
                <a:highlight>
                  <a:schemeClr val="lt1"/>
                </a:highlight>
              </a:rPr>
              <a:t>compact </a:t>
            </a:r>
            <a:r>
              <a:rPr lang="sv" sz="1800">
                <a:highlight>
                  <a:schemeClr val="lt1"/>
                </a:highlight>
              </a:rPr>
              <a:t>encoding to represent trajectory</a:t>
            </a:r>
            <a:br>
              <a:rPr lang="sv" sz="1800">
                <a:highlight>
                  <a:schemeClr val="lt1"/>
                </a:highlight>
              </a:rPr>
            </a:br>
            <a:br>
              <a:rPr lang="sv" sz="1800">
                <a:highlight>
                  <a:schemeClr val="lt1"/>
                </a:highlight>
              </a:rPr>
            </a:br>
            <a:endParaRPr sz="1800">
              <a:highlight>
                <a:schemeClr val="lt1"/>
              </a:highlight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v" sz="1800">
                <a:highlight>
                  <a:schemeClr val="lt1"/>
                </a:highlight>
              </a:rPr>
              <a:t>(B) probabilistic model that generate new trajectory</a:t>
            </a:r>
            <a:endParaRPr sz="18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lt1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11" name="Google Shape;111;p21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Trajectory encoding: GMM-GMR</a:t>
            </a:r>
            <a:endParaRPr/>
          </a:p>
        </p:txBody>
      </p:sp>
      <p:sp>
        <p:nvSpPr>
          <p:cNvPr id="112" name="Google Shape;112;p21"/>
          <p:cNvSpPr txBox="1"/>
          <p:nvPr>
            <p:ph idx="4294967295" type="body"/>
          </p:nvPr>
        </p:nvSpPr>
        <p:spPr>
          <a:xfrm>
            <a:off x="2719200" y="1306350"/>
            <a:ext cx="5433300" cy="3194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•"/>
            </a:pPr>
            <a:r>
              <a:rPr i="1" lang="sv" sz="1600">
                <a:highlight>
                  <a:schemeClr val="lt1"/>
                </a:highlight>
              </a:rPr>
              <a:t>Calinon et al. 2015 </a:t>
            </a:r>
            <a:r>
              <a:rPr lang="sv" sz="1600">
                <a:highlight>
                  <a:schemeClr val="lt1"/>
                </a:highlight>
              </a:rPr>
              <a:t>approached skill encoding as a clustering problem. Instead of modeling the regression function directly, they estimate a joint-distribution over the state variables, and </a:t>
            </a:r>
            <a:r>
              <a:rPr b="1" lang="sv" sz="1600">
                <a:highlight>
                  <a:schemeClr val="lt1"/>
                </a:highlight>
              </a:rPr>
              <a:t>perform regression through conditioning.</a:t>
            </a:r>
            <a:br>
              <a:rPr b="1" lang="sv" sz="1600">
                <a:highlight>
                  <a:schemeClr val="lt1"/>
                </a:highlight>
              </a:rPr>
            </a:br>
            <a:endParaRPr b="1" sz="1600"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sv" sz="1600">
                <a:highlight>
                  <a:schemeClr val="lt1"/>
                </a:highlight>
              </a:rPr>
              <a:t>During reproduction, the motion is retrieved through statistical inference using Gaussian Mixture Regression (GMR).</a:t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19" name="Google Shape;119;p22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Conceptual Description (1)</a:t>
            </a:r>
            <a:endParaRPr/>
          </a:p>
        </p:txBody>
      </p:sp>
      <p:pic>
        <p:nvPicPr>
          <p:cNvPr id="120" name="Google Shape;12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898" y="1449187"/>
            <a:ext cx="2511300" cy="25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2"/>
          <p:cNvSpPr txBox="1"/>
          <p:nvPr/>
        </p:nvSpPr>
        <p:spPr>
          <a:xfrm>
            <a:off x="1963450" y="1725013"/>
            <a:ext cx="36192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/>
              <a:t>Data is </a:t>
            </a:r>
            <a:r>
              <a:rPr lang="sv" sz="1800"/>
              <a:t>encoded using Gaussian Mixture Model (GMM), which approximates the joint Probability density function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800"/>
              <a:t>P(X, t)</a:t>
            </a:r>
            <a:endParaRPr b="1" sz="1800"/>
          </a:p>
        </p:txBody>
      </p:sp>
      <p:sp>
        <p:nvSpPr>
          <p:cNvPr id="122" name="Google Shape;122;p22"/>
          <p:cNvSpPr txBox="1"/>
          <p:nvPr/>
        </p:nvSpPr>
        <p:spPr>
          <a:xfrm>
            <a:off x="6088800" y="4198200"/>
            <a:ext cx="235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TASK1            TASK2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29" name="Google Shape;129;p23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Conceptual Description (2)</a:t>
            </a:r>
            <a:endParaRPr/>
          </a:p>
        </p:txBody>
      </p:sp>
      <p:sp>
        <p:nvSpPr>
          <p:cNvPr id="130" name="Google Shape;130;p23"/>
          <p:cNvSpPr txBox="1"/>
          <p:nvPr/>
        </p:nvSpPr>
        <p:spPr>
          <a:xfrm>
            <a:off x="2764925" y="1444288"/>
            <a:ext cx="5094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 sz="1800"/>
              <a:t>Compute, with GMR, a tube of Gaussians for each reference frame “conditioning”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sv" sz="1800"/>
              <a:t>P(X | t)</a:t>
            </a:r>
            <a:endParaRPr b="1" sz="1800"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9350" y="2571750"/>
            <a:ext cx="3745150" cy="18365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/>
        </p:nvSpPr>
        <p:spPr>
          <a:xfrm>
            <a:off x="0" y="1559900"/>
            <a:ext cx="16092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Approach Design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Current Progress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38" name="Google Shape;138;p24"/>
          <p:cNvSpPr txBox="1"/>
          <p:nvPr>
            <p:ph idx="4294967295" type="title"/>
          </p:nvPr>
        </p:nvSpPr>
        <p:spPr>
          <a:xfrm>
            <a:off x="2026653" y="445025"/>
            <a:ext cx="6818400" cy="57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v"/>
              <a:t>Approach Design summary</a:t>
            </a:r>
            <a:endParaRPr/>
          </a:p>
        </p:txBody>
      </p:sp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013" y="1249475"/>
            <a:ext cx="6725675" cy="34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/>
        </p:nvSpPr>
        <p:spPr>
          <a:xfrm>
            <a:off x="0" y="1559900"/>
            <a:ext cx="16092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Background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Project Goal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Approach Design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v" sz="1100">
                <a:solidFill>
                  <a:schemeClr val="lt1"/>
                </a:solidFill>
              </a:rPr>
              <a:t>· Current Progress</a:t>
            </a:r>
            <a:endParaRPr b="1"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sv" sz="900">
                <a:solidFill>
                  <a:schemeClr val="lt1"/>
                </a:solidFill>
              </a:rPr>
              <a:t>· Future Plan</a:t>
            </a:r>
            <a:endParaRPr sz="9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146" name="Google Shape;146;p25"/>
          <p:cNvSpPr txBox="1"/>
          <p:nvPr>
            <p:ph idx="4294967295" type="body"/>
          </p:nvPr>
        </p:nvSpPr>
        <p:spPr>
          <a:xfrm>
            <a:off x="1976100" y="1297325"/>
            <a:ext cx="6919500" cy="319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56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lt1"/>
              </a:highlight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295"/>
            <a:ext cx="9144000" cy="499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TU Delft">
      <a:dk1>
        <a:srgbClr val="000000"/>
      </a:dk1>
      <a:lt1>
        <a:srgbClr val="FFFFFF"/>
      </a:lt1>
      <a:dk2>
        <a:srgbClr val="00A6D6"/>
      </a:dk2>
      <a:lt2>
        <a:srgbClr val="FFFFFF"/>
      </a:lt2>
      <a:accent1>
        <a:srgbClr val="A5CA1A"/>
      </a:accent1>
      <a:accent2>
        <a:srgbClr val="E21A1A"/>
      </a:accent2>
      <a:accent3>
        <a:srgbClr val="6D177F"/>
      </a:accent3>
      <a:accent4>
        <a:srgbClr val="E64616"/>
      </a:accent4>
      <a:accent5>
        <a:srgbClr val="008891"/>
      </a:accent5>
      <a:accent6>
        <a:srgbClr val="6B8689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